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0" r:id="rId3"/>
    <p:sldId id="267" r:id="rId4"/>
    <p:sldId id="258" r:id="rId5"/>
    <p:sldId id="266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Craters On Earth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Craters_EarthGraph!$A$4:$A$6</c:f>
              <c:strCache>
                <c:ptCount val="3"/>
                <c:pt idx="0">
                  <c:v>Manicouagan</c:v>
                </c:pt>
                <c:pt idx="1">
                  <c:v>Gosses Bluff</c:v>
                </c:pt>
                <c:pt idx="2">
                  <c:v>Tenoumer</c:v>
                </c:pt>
              </c:strCache>
            </c:strRef>
          </c:cat>
          <c:val>
            <c:numRef>
              <c:f>Craters_EarthGraph!$B$4:$B$6</c:f>
              <c:numCache>
                <c:formatCode>General</c:formatCode>
                <c:ptCount val="3"/>
                <c:pt idx="0">
                  <c:v>51</c:v>
                </c:pt>
                <c:pt idx="1">
                  <c:v>22</c:v>
                </c:pt>
                <c:pt idx="2">
                  <c:v>1.9000000000000001</c:v>
                </c:pt>
              </c:numCache>
            </c:numRef>
          </c:val>
        </c:ser>
        <c:dLbls/>
        <c:axId val="92786048"/>
        <c:axId val="92800512"/>
      </c:barChart>
      <c:catAx>
        <c:axId val="927860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Crater Name</a:t>
                </a:r>
              </a:p>
            </c:rich>
          </c:tx>
          <c:layout/>
        </c:title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2800512"/>
        <c:crosses val="autoZero"/>
        <c:auto val="1"/>
        <c:lblAlgn val="ctr"/>
        <c:lblOffset val="100"/>
      </c:catAx>
      <c:valAx>
        <c:axId val="928005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Crater Diameter (km)</a:t>
                </a:r>
              </a:p>
            </c:rich>
          </c:tx>
          <c:layout/>
        </c:title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2786048"/>
        <c:crosses val="autoZero"/>
        <c:crossBetween val="between"/>
      </c:valAx>
    </c:plotArea>
    <c:plotVisOnly val="1"/>
    <c:dispBlanksAs val="gap"/>
  </c:chart>
  <c:spPr>
    <a:ln>
      <a:solidFill>
        <a:schemeClr val="tx1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7401B-A410-4558-84D3-ED7EAC16293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9A6332-5763-4393-A8F7-0A57925BEF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943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00CEA-CD5D-417E-A2C2-0FE358C669BD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9C543-46B2-4AB7-B2B2-793A928A7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b.ca/passc/ImpactDatabase/CILocSort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33400" y="838200"/>
            <a:ext cx="8001000" cy="3429000"/>
            <a:chOff x="304800" y="152400"/>
            <a:chExt cx="8001000" cy="3429000"/>
          </a:xfrm>
        </p:grpSpPr>
        <p:pic>
          <p:nvPicPr>
            <p:cNvPr id="3" name="Picture 2" descr="CraterSortDiameter2.png"/>
            <p:cNvPicPr>
              <a:picLocks noChangeAspect="1"/>
            </p:cNvPicPr>
            <p:nvPr/>
          </p:nvPicPr>
          <p:blipFill>
            <a:blip r:embed="rId2"/>
            <a:srcRect l="1919" t="2222" r="7929" b="47778"/>
            <a:stretch>
              <a:fillRect/>
            </a:stretch>
          </p:blipFill>
          <p:spPr>
            <a:xfrm>
              <a:off x="304800" y="152400"/>
              <a:ext cx="8001000" cy="3429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895600" y="609600"/>
              <a:ext cx="381000" cy="2895600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580530" y="609600"/>
              <a:ext cx="381000" cy="2895600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962400" y="609600"/>
              <a:ext cx="685800" cy="2895600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602713" y="304800"/>
            <a:ext cx="5636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DATA TABLE SORTED BY CRATER DIAMETER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44958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Title of Data Display:  </a:t>
            </a:r>
            <a:r>
              <a:rPr lang="en-US" sz="1200" dirty="0" smtClean="0"/>
              <a:t>Data Table Sorted by Crater Diameter</a:t>
            </a:r>
          </a:p>
          <a:p>
            <a:r>
              <a:rPr lang="en-US" sz="1200" b="1" dirty="0" smtClean="0"/>
              <a:t>Type of Data Display:  </a:t>
            </a:r>
            <a:r>
              <a:rPr lang="en-US" sz="1200" dirty="0" smtClean="0"/>
              <a:t>Data Table</a:t>
            </a:r>
          </a:p>
          <a:p>
            <a:r>
              <a:rPr lang="en-US" sz="1200" b="1" dirty="0" smtClean="0"/>
              <a:t>Summary of data display:  </a:t>
            </a:r>
            <a:r>
              <a:rPr lang="en-US" sz="1200" dirty="0" smtClean="0"/>
              <a:t>This data display is sorted the data collected by diameter in order to look for patterns that may be associated with crater diameter and crater characteristics.</a:t>
            </a:r>
          </a:p>
          <a:p>
            <a:endParaRPr lang="en-US" sz="1200" b="1" dirty="0"/>
          </a:p>
          <a:p>
            <a:r>
              <a:rPr lang="en-US" sz="1200" b="1" dirty="0" smtClean="0"/>
              <a:t>Observation #1:</a:t>
            </a:r>
            <a:r>
              <a:rPr lang="en-US" sz="1200" dirty="0" smtClean="0"/>
              <a:t> The larger the crater diameter, the less visible the rim definition.</a:t>
            </a:r>
          </a:p>
          <a:p>
            <a:r>
              <a:rPr lang="en-US" sz="1200" b="1" dirty="0" smtClean="0"/>
              <a:t>Observation #2:</a:t>
            </a:r>
            <a:r>
              <a:rPr lang="en-US" sz="1200" dirty="0" smtClean="0"/>
              <a:t>  There larger the crater diameter, the more likely it is for the crater to have a central uplift.</a:t>
            </a:r>
          </a:p>
          <a:p>
            <a:r>
              <a:rPr lang="en-US" sz="1200" b="1" dirty="0" smtClean="0"/>
              <a:t>Observation #3:  </a:t>
            </a:r>
            <a:r>
              <a:rPr lang="en-US" sz="1200" dirty="0" smtClean="0"/>
              <a:t>Craters with a diameter over 20km appear to have a central uplift.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raterSortLatitude.png"/>
          <p:cNvPicPr>
            <a:picLocks noChangeAspect="1"/>
          </p:cNvPicPr>
          <p:nvPr/>
        </p:nvPicPr>
        <p:blipFill>
          <a:blip r:embed="rId2"/>
          <a:srcRect l="2023" t="2876" r="7932" b="37255"/>
          <a:stretch>
            <a:fillRect/>
          </a:stretch>
        </p:blipFill>
        <p:spPr>
          <a:xfrm>
            <a:off x="542365" y="883024"/>
            <a:ext cx="7992035" cy="41058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0" y="1295400"/>
            <a:ext cx="381000" cy="3657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1320" y="304800"/>
            <a:ext cx="4458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DATA TABLE SORTED BY LATITUDE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9530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Title of Data Display:  </a:t>
            </a:r>
            <a:r>
              <a:rPr lang="en-US" sz="1200" dirty="0" smtClean="0"/>
              <a:t>Data Table Sorted by Latitude</a:t>
            </a:r>
          </a:p>
          <a:p>
            <a:r>
              <a:rPr lang="en-US" sz="1200" b="1" dirty="0" smtClean="0"/>
              <a:t>Type of Data Display:  </a:t>
            </a:r>
            <a:r>
              <a:rPr lang="en-US" sz="1200" dirty="0" smtClean="0"/>
              <a:t>Data Table</a:t>
            </a:r>
          </a:p>
          <a:p>
            <a:r>
              <a:rPr lang="en-US" sz="1200" b="1" dirty="0" smtClean="0"/>
              <a:t>Summary of data display:  </a:t>
            </a:r>
            <a:r>
              <a:rPr lang="en-US" sz="1200" dirty="0" smtClean="0"/>
              <a:t>This data display is sorted the data collected by latitude (southern-most to northern-most latitudes) in order to look for patterns that may be associated with latitude and crater characteristics.</a:t>
            </a:r>
          </a:p>
          <a:p>
            <a:endParaRPr lang="en-US" sz="1200" b="1" dirty="0"/>
          </a:p>
          <a:p>
            <a:r>
              <a:rPr lang="en-US" sz="1200" b="1" dirty="0" smtClean="0"/>
              <a:t>Observation #1:</a:t>
            </a:r>
            <a:r>
              <a:rPr lang="en-US" sz="1200" dirty="0" smtClean="0"/>
              <a:t> </a:t>
            </a:r>
            <a:r>
              <a:rPr lang="en-US" sz="1200" dirty="0"/>
              <a:t>C</a:t>
            </a:r>
            <a:r>
              <a:rPr lang="en-US" sz="1200" dirty="0" smtClean="0"/>
              <a:t>raters in both the southern and northern latitudes are modified.</a:t>
            </a:r>
          </a:p>
          <a:p>
            <a:r>
              <a:rPr lang="en-US" sz="1200" b="1" dirty="0" smtClean="0"/>
              <a:t>Observation #2:</a:t>
            </a:r>
            <a:r>
              <a:rPr lang="en-US" sz="1200" dirty="0" smtClean="0"/>
              <a:t> Craters in both the southern and northern latitudes have central uplifts.</a:t>
            </a:r>
          </a:p>
          <a:p>
            <a:r>
              <a:rPr lang="en-US" sz="1200" b="1" dirty="0" smtClean="0"/>
              <a:t>Observation #3: </a:t>
            </a:r>
            <a:r>
              <a:rPr lang="en-US" sz="1200" dirty="0" smtClean="0"/>
              <a:t>Craters in both the southern and northern latitudes have no easily detectable </a:t>
            </a:r>
            <a:r>
              <a:rPr lang="en-US" sz="1200" dirty="0" err="1" smtClean="0"/>
              <a:t>ejecta</a:t>
            </a:r>
            <a:r>
              <a:rPr lang="en-US" sz="1200" dirty="0" smtClean="0"/>
              <a:t> blankets.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73926606"/>
              </p:ext>
            </p:extLst>
          </p:nvPr>
        </p:nvGraphicFramePr>
        <p:xfrm>
          <a:off x="1828800" y="685800"/>
          <a:ext cx="5181600" cy="310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38862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Title of Data Display:  </a:t>
            </a:r>
            <a:r>
              <a:rPr lang="en-US" sz="1200" dirty="0" smtClean="0"/>
              <a:t>Craters on Earth</a:t>
            </a:r>
          </a:p>
          <a:p>
            <a:r>
              <a:rPr lang="en-US" sz="1200" b="1" dirty="0" smtClean="0"/>
              <a:t>Type of Data Display:  </a:t>
            </a:r>
            <a:r>
              <a:rPr lang="en-US" sz="1200" dirty="0" smtClean="0"/>
              <a:t>Graph</a:t>
            </a:r>
          </a:p>
          <a:p>
            <a:r>
              <a:rPr lang="en-US" sz="1200" b="1" dirty="0" smtClean="0"/>
              <a:t>Summary of data display:  </a:t>
            </a:r>
            <a:r>
              <a:rPr lang="en-US" sz="1200" dirty="0" smtClean="0"/>
              <a:t>This data display is showing crater sizes on Earth.</a:t>
            </a:r>
          </a:p>
          <a:p>
            <a:endParaRPr lang="en-US" sz="1200" dirty="0" smtClean="0"/>
          </a:p>
          <a:p>
            <a:r>
              <a:rPr lang="en-US" sz="1200" b="1" dirty="0" smtClean="0"/>
              <a:t>Observation #1:</a:t>
            </a:r>
            <a:r>
              <a:rPr lang="en-US" sz="1200" dirty="0" smtClean="0"/>
              <a:t> </a:t>
            </a:r>
            <a:r>
              <a:rPr lang="en-US" sz="1200" dirty="0"/>
              <a:t>Crater diameters on Earth, based on those observed, range from ~2km to ~50km</a:t>
            </a:r>
            <a:r>
              <a:rPr lang="en-US" sz="1200" dirty="0" smtClean="0"/>
              <a:t>.</a:t>
            </a:r>
          </a:p>
          <a:p>
            <a:r>
              <a:rPr lang="en-US" sz="1200" b="1" dirty="0" smtClean="0"/>
              <a:t>Observation #2:</a:t>
            </a:r>
            <a:r>
              <a:rPr lang="en-US" sz="1200" dirty="0" smtClean="0"/>
              <a:t>  </a:t>
            </a:r>
            <a:r>
              <a:rPr lang="en-US" sz="1200" dirty="0"/>
              <a:t>There are not many craters of similar sizes on </a:t>
            </a:r>
            <a:r>
              <a:rPr lang="en-US" sz="1200" dirty="0" smtClean="0"/>
              <a:t>Earth</a:t>
            </a:r>
          </a:p>
          <a:p>
            <a:r>
              <a:rPr lang="en-US" sz="1200" b="1" dirty="0" smtClean="0"/>
              <a:t>Observation #3:  </a:t>
            </a:r>
            <a:r>
              <a:rPr lang="en-US" sz="1200" dirty="0"/>
              <a:t>There is a wide range of craters sizes on Earth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Note:  The more data you graph, the easier it is to make observations and look for notable patterns</a:t>
            </a:r>
            <a:r>
              <a:rPr lang="en-US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204436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533400" y="0"/>
            <a:ext cx="8152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MAP SHOWING DISTRIBUTION OF  IMPACT CRATERS ON EARTH</a:t>
            </a:r>
            <a:endParaRPr lang="en-US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" y="5092005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Title of Data Display:  </a:t>
            </a:r>
            <a:r>
              <a:rPr lang="en-US" sz="1200" dirty="0" smtClean="0"/>
              <a:t>Map Showing Distribution of Impact Craters on Earth</a:t>
            </a:r>
          </a:p>
          <a:p>
            <a:r>
              <a:rPr lang="en-US" sz="1200" b="1" dirty="0" smtClean="0"/>
              <a:t>Type of Data Display:  </a:t>
            </a:r>
            <a:r>
              <a:rPr lang="en-US" sz="1200" dirty="0" smtClean="0"/>
              <a:t>Map</a:t>
            </a:r>
          </a:p>
          <a:p>
            <a:r>
              <a:rPr lang="en-US" sz="1200" b="1" dirty="0" smtClean="0"/>
              <a:t>Summary of data display:  </a:t>
            </a:r>
            <a:r>
              <a:rPr lang="en-US" sz="1200" dirty="0" smtClean="0"/>
              <a:t>This data display is showing the distribution of impact craters on Earth.</a:t>
            </a:r>
          </a:p>
          <a:p>
            <a:endParaRPr lang="en-US" sz="1200" dirty="0" smtClean="0"/>
          </a:p>
          <a:p>
            <a:r>
              <a:rPr lang="en-US" sz="1200" b="1" dirty="0" smtClean="0"/>
              <a:t>Observation #1:</a:t>
            </a:r>
            <a:r>
              <a:rPr lang="en-US" sz="1200" dirty="0" smtClean="0"/>
              <a:t> Impact Craters are located on </a:t>
            </a:r>
            <a:r>
              <a:rPr lang="en-US" sz="1200" i="1" dirty="0" smtClean="0"/>
              <a:t>most </a:t>
            </a:r>
            <a:r>
              <a:rPr lang="en-US" sz="1200" dirty="0" smtClean="0"/>
              <a:t>continents on Earth. </a:t>
            </a:r>
          </a:p>
          <a:p>
            <a:r>
              <a:rPr lang="en-US" sz="1200" b="1" dirty="0" smtClean="0"/>
              <a:t>Observation #2:</a:t>
            </a:r>
            <a:r>
              <a:rPr lang="en-US" sz="1200" dirty="0" smtClean="0"/>
              <a:t>  The craters we observed are in North America, Africa, and Australia.</a:t>
            </a:r>
          </a:p>
          <a:p>
            <a:r>
              <a:rPr lang="en-US" sz="1200" b="1" dirty="0" smtClean="0"/>
              <a:t>Observation #3:  </a:t>
            </a:r>
            <a:r>
              <a:rPr lang="en-US" sz="1200" dirty="0" smtClean="0"/>
              <a:t>There are no impact craters found in Greenland or Antarctica.</a:t>
            </a:r>
            <a:endParaRPr lang="en-US" sz="1200" dirty="0"/>
          </a:p>
        </p:txBody>
      </p:sp>
      <p:grpSp>
        <p:nvGrpSpPr>
          <p:cNvPr id="6" name="Group 5"/>
          <p:cNvGrpSpPr/>
          <p:nvPr/>
        </p:nvGrpSpPr>
        <p:grpSpPr>
          <a:xfrm>
            <a:off x="1143000" y="435738"/>
            <a:ext cx="6781800" cy="4561712"/>
            <a:chOff x="1143000" y="435738"/>
            <a:chExt cx="6781800" cy="4561712"/>
          </a:xfrm>
        </p:grpSpPr>
        <p:sp>
          <p:nvSpPr>
            <p:cNvPr id="1026" name="Text Box 2"/>
            <p:cNvSpPr txBox="1">
              <a:spLocks noChangeArrowheads="1"/>
            </p:cNvSpPr>
            <p:nvPr/>
          </p:nvSpPr>
          <p:spPr bwMode="auto">
            <a:xfrm>
              <a:off x="1143000" y="4572000"/>
              <a:ext cx="4787900" cy="42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Calibri" pitchFamily="34" charset="0"/>
                  <a:cs typeface="Arial" pitchFamily="34" charset="0"/>
                </a:rPr>
                <a:t>Image Credit:  Earth Impact Database: 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  <a:hlinkClick r:id="rId3"/>
                </a:rPr>
                <a:t>http://www.unb.ca/passc/ImpactDatabase/CILocSort.html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171575" y="435738"/>
              <a:ext cx="6753225" cy="4441320"/>
              <a:chOff x="1171575" y="435738"/>
              <a:chExt cx="6753225" cy="444132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1171575" y="435738"/>
                <a:ext cx="6753225" cy="4136262"/>
                <a:chOff x="1171575" y="435738"/>
                <a:chExt cx="6753225" cy="4136262"/>
              </a:xfrm>
            </p:grpSpPr>
            <p:pic>
              <p:nvPicPr>
                <p:cNvPr id="1027" name="Picture 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1171575" y="435738"/>
                  <a:ext cx="6753225" cy="41362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" name="5-Point Star 1"/>
                <p:cNvSpPr/>
                <p:nvPr/>
              </p:nvSpPr>
              <p:spPr>
                <a:xfrm>
                  <a:off x="3200400" y="1553308"/>
                  <a:ext cx="137160" cy="137160"/>
                </a:xfrm>
                <a:prstGeom prst="star5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5-Point Star 6"/>
                <p:cNvSpPr/>
                <p:nvPr/>
              </p:nvSpPr>
              <p:spPr>
                <a:xfrm>
                  <a:off x="6954712" y="3168160"/>
                  <a:ext cx="137160" cy="137160"/>
                </a:xfrm>
                <a:prstGeom prst="star5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5-Point Star 7"/>
                <p:cNvSpPr/>
                <p:nvPr/>
              </p:nvSpPr>
              <p:spPr>
                <a:xfrm>
                  <a:off x="4275992" y="2236176"/>
                  <a:ext cx="137160" cy="137160"/>
                </a:xfrm>
                <a:prstGeom prst="star5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5-Point Star 9"/>
              <p:cNvSpPr/>
              <p:nvPr/>
            </p:nvSpPr>
            <p:spPr>
              <a:xfrm>
                <a:off x="4575733" y="4647565"/>
                <a:ext cx="137160" cy="137160"/>
              </a:xfrm>
              <a:prstGeom prst="star5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4648200" y="4600059"/>
                <a:ext cx="13355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= craters observed</a:t>
                </a:r>
                <a:endParaRPr lang="en-US" sz="12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48000" y="685800"/>
            <a:ext cx="3027506" cy="3353235"/>
            <a:chOff x="1371599" y="527138"/>
            <a:chExt cx="3027506" cy="3353235"/>
          </a:xfrm>
        </p:grpSpPr>
        <p:grpSp>
          <p:nvGrpSpPr>
            <p:cNvPr id="5" name="Group 4"/>
            <p:cNvGrpSpPr/>
            <p:nvPr/>
          </p:nvGrpSpPr>
          <p:grpSpPr>
            <a:xfrm>
              <a:off x="1371599" y="896470"/>
              <a:ext cx="3027506" cy="2983903"/>
              <a:chOff x="1371599" y="896470"/>
              <a:chExt cx="3027506" cy="2983903"/>
            </a:xfrm>
          </p:grpSpPr>
          <p:grpSp>
            <p:nvGrpSpPr>
              <p:cNvPr id="3" name="Group 22"/>
              <p:cNvGrpSpPr>
                <a:grpSpLocks/>
              </p:cNvGrpSpPr>
              <p:nvPr/>
            </p:nvGrpSpPr>
            <p:grpSpPr bwMode="auto">
              <a:xfrm>
                <a:off x="1371600" y="896470"/>
                <a:ext cx="3027505" cy="1981605"/>
                <a:chOff x="454607" y="644525"/>
                <a:chExt cx="8178800" cy="5392564"/>
              </a:xfrm>
            </p:grpSpPr>
            <p:pic>
              <p:nvPicPr>
                <p:cNvPr id="34" name="Picture 2" descr="http://eol.jsc.nasa.gov/sseop/images/ESC/small/ISS014/ISS014-E-11841.JPG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3174"/>
                <a:stretch>
                  <a:fillRect/>
                </a:stretch>
              </p:blipFill>
              <p:spPr bwMode="auto">
                <a:xfrm>
                  <a:off x="454607" y="644525"/>
                  <a:ext cx="8178800" cy="53925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4" name="Group 49"/>
                <p:cNvGrpSpPr>
                  <a:grpSpLocks/>
                </p:cNvGrpSpPr>
                <p:nvPr/>
              </p:nvGrpSpPr>
              <p:grpSpPr bwMode="auto">
                <a:xfrm rot="626165">
                  <a:off x="601226" y="5599331"/>
                  <a:ext cx="204062" cy="404526"/>
                  <a:chOff x="490941" y="4945564"/>
                  <a:chExt cx="227532" cy="452157"/>
                </a:xfrm>
              </p:grpSpPr>
              <p:sp>
                <p:nvSpPr>
                  <p:cNvPr id="36" name="Oval 35"/>
                  <p:cNvSpPr/>
                  <p:nvPr/>
                </p:nvSpPr>
                <p:spPr>
                  <a:xfrm>
                    <a:off x="490941" y="4945564"/>
                    <a:ext cx="227532" cy="227924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7" name="Straight Connector 36"/>
                  <p:cNvCxnSpPr>
                    <a:stCxn id="36" idx="4"/>
                  </p:cNvCxnSpPr>
                  <p:nvPr/>
                </p:nvCxnSpPr>
                <p:spPr>
                  <a:xfrm rot="5400000">
                    <a:off x="492012" y="5283767"/>
                    <a:ext cx="226086" cy="1821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5" name="TextBox 44"/>
              <p:cNvSpPr txBox="1"/>
              <p:nvPr/>
            </p:nvSpPr>
            <p:spPr>
              <a:xfrm>
                <a:off x="1371599" y="2864710"/>
                <a:ext cx="3027505" cy="10156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Image Illustration #1:  </a:t>
                </a:r>
                <a:r>
                  <a:rPr lang="en-US" sz="1200" dirty="0" smtClean="0"/>
                  <a:t>Most craters on Earth appear to be extremely modified (eroded).  Rims like the one shown in the image above are often times barely visible.  </a:t>
                </a:r>
                <a:r>
                  <a:rPr lang="en-US" sz="1200" dirty="0"/>
                  <a:t>(ISS014-E-11841:  Oasis </a:t>
                </a:r>
                <a:r>
                  <a:rPr lang="en-US" sz="1200" dirty="0" smtClean="0"/>
                  <a:t>Crater</a:t>
                </a:r>
                <a:r>
                  <a:rPr lang="en-US" sz="1200" dirty="0"/>
                  <a:t>)</a:t>
                </a: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371600" y="527138"/>
              <a:ext cx="3027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BARELY VISIBLE RIMS</a:t>
              </a:r>
              <a:endParaRPr lang="en-US" b="1" dirty="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81000" y="4743271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Title of Data Display:  </a:t>
            </a:r>
            <a:r>
              <a:rPr lang="en-US" sz="1200" dirty="0" smtClean="0"/>
              <a:t>Barely Visible Rims</a:t>
            </a:r>
          </a:p>
          <a:p>
            <a:r>
              <a:rPr lang="en-US" sz="1200" b="1" dirty="0" smtClean="0"/>
              <a:t>Type of Data Display:  </a:t>
            </a:r>
            <a:r>
              <a:rPr lang="en-US" sz="1200" dirty="0" smtClean="0"/>
              <a:t>Image Illustration</a:t>
            </a:r>
          </a:p>
          <a:p>
            <a:r>
              <a:rPr lang="en-US" sz="1200" b="1" dirty="0" smtClean="0"/>
              <a:t>Summary of data display:  </a:t>
            </a:r>
            <a:r>
              <a:rPr lang="en-US" sz="1200" dirty="0" smtClean="0"/>
              <a:t>This data display is illustrating a crater on Earth with a barely visible rim.</a:t>
            </a:r>
          </a:p>
          <a:p>
            <a:endParaRPr lang="en-US" sz="1200" b="1" dirty="0"/>
          </a:p>
          <a:p>
            <a:r>
              <a:rPr lang="en-US" sz="1200" b="1" dirty="0" smtClean="0"/>
              <a:t>Observation #1:</a:t>
            </a:r>
            <a:r>
              <a:rPr lang="en-US" sz="1200" dirty="0" smtClean="0"/>
              <a:t> Image caption indicates that most craters on Earth appear to be extremely modified.</a:t>
            </a:r>
          </a:p>
          <a:p>
            <a:r>
              <a:rPr lang="en-US" sz="1200" b="1" dirty="0" smtClean="0"/>
              <a:t>Observation #2:</a:t>
            </a:r>
            <a:r>
              <a:rPr lang="en-US" sz="1200" dirty="0" smtClean="0"/>
              <a:t> Crater in this image appears to be extremely eroded with hardly any visible detection of a wall, rim, or </a:t>
            </a:r>
            <a:r>
              <a:rPr lang="en-US" sz="1200" dirty="0" err="1" smtClean="0"/>
              <a:t>ejecta</a:t>
            </a:r>
            <a:r>
              <a:rPr lang="en-US" sz="1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9"/>
          <p:cNvGrpSpPr>
            <a:grpSpLocks/>
          </p:cNvGrpSpPr>
          <p:nvPr/>
        </p:nvGrpSpPr>
        <p:grpSpPr bwMode="auto">
          <a:xfrm rot="12749322">
            <a:off x="4529922" y="2317672"/>
            <a:ext cx="75617" cy="149145"/>
            <a:chOff x="507991" y="4962573"/>
            <a:chExt cx="229632" cy="453003"/>
          </a:xfrm>
        </p:grpSpPr>
        <p:sp>
          <p:nvSpPr>
            <p:cNvPr id="43" name="Oval 42"/>
            <p:cNvSpPr/>
            <p:nvPr/>
          </p:nvSpPr>
          <p:spPr>
            <a:xfrm>
              <a:off x="507991" y="4962573"/>
              <a:ext cx="229632" cy="227849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4" name="Straight Connector 43"/>
            <p:cNvCxnSpPr>
              <a:stCxn id="43" idx="4"/>
            </p:cNvCxnSpPr>
            <p:nvPr/>
          </p:nvCxnSpPr>
          <p:spPr>
            <a:xfrm rot="5400000">
              <a:off x="507061" y="5299828"/>
              <a:ext cx="229673" cy="1823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1425949" y="609600"/>
            <a:ext cx="6117851" cy="2985083"/>
            <a:chOff x="1295400" y="252048"/>
            <a:chExt cx="6117851" cy="2985083"/>
          </a:xfrm>
        </p:grpSpPr>
        <p:grpSp>
          <p:nvGrpSpPr>
            <p:cNvPr id="3" name="Group 2"/>
            <p:cNvGrpSpPr/>
            <p:nvPr/>
          </p:nvGrpSpPr>
          <p:grpSpPr>
            <a:xfrm>
              <a:off x="1295400" y="609600"/>
              <a:ext cx="6117851" cy="2627531"/>
              <a:chOff x="1295400" y="609600"/>
              <a:chExt cx="6117851" cy="2627531"/>
            </a:xfrm>
          </p:grpSpPr>
          <p:pic>
            <p:nvPicPr>
              <p:cNvPr id="19" name="Picture 2" descr="http://eol.jsc.nasa.gov/sseop/images/ESC/small/ISS012/ISS012-E-15881.JPG"/>
              <p:cNvPicPr>
                <a:picLocks noChangeAspect="1" noChangeArrowheads="1"/>
              </p:cNvPicPr>
              <p:nvPr/>
            </p:nvPicPr>
            <p:blipFill>
              <a:blip r:embed="rId3"/>
              <a:srcRect b="2817"/>
              <a:stretch>
                <a:fillRect/>
              </a:stretch>
            </p:blipFill>
            <p:spPr bwMode="auto">
              <a:xfrm>
                <a:off x="1295400" y="609600"/>
                <a:ext cx="2994995" cy="198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" name="Picture 16"/>
              <p:cNvPicPr>
                <a:picLocks noChangeAspect="1" noChangeArrowheads="1"/>
              </p:cNvPicPr>
              <p:nvPr/>
            </p:nvPicPr>
            <p:blipFill>
              <a:blip r:embed="rId4"/>
              <a:srcRect b="2480"/>
              <a:stretch>
                <a:fillRect/>
              </a:stretch>
            </p:blipFill>
            <p:spPr bwMode="auto">
              <a:xfrm>
                <a:off x="4428393" y="609600"/>
                <a:ext cx="2984858" cy="198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9" name="TextBox 48"/>
              <p:cNvSpPr txBox="1"/>
              <p:nvPr/>
            </p:nvSpPr>
            <p:spPr>
              <a:xfrm>
                <a:off x="1295400" y="2590800"/>
                <a:ext cx="6109059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Image Illustration #2:  </a:t>
                </a:r>
                <a:r>
                  <a:rPr lang="en-US" sz="1200" dirty="0" smtClean="0"/>
                  <a:t>Very few craters on Earth have central peaks.  As these craters are extremely modified, the central peaks can easily go unnoticed.  Original crater diameters shown here were 100km (</a:t>
                </a:r>
                <a:r>
                  <a:rPr lang="en-US" sz="1200" dirty="0"/>
                  <a:t>Manicouagan ISS012-E-15881) </a:t>
                </a:r>
                <a:r>
                  <a:rPr lang="en-US" sz="1200" dirty="0" smtClean="0"/>
                  <a:t>and 22 km (</a:t>
                </a:r>
                <a:r>
                  <a:rPr lang="en-US" sz="1200" dirty="0" err="1" smtClean="0"/>
                  <a:t>Gosses</a:t>
                </a:r>
                <a:r>
                  <a:rPr lang="en-US" sz="1200" dirty="0" smtClean="0"/>
                  <a:t> </a:t>
                </a:r>
                <a:r>
                  <a:rPr lang="en-US" sz="1200" dirty="0"/>
                  <a:t>Bluff ISS015-E-17360).  </a:t>
                </a: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295401" y="252048"/>
              <a:ext cx="6109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CENTRAL PEAKS</a:t>
              </a:r>
              <a:endParaRPr lang="en-US" b="1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81000" y="3905071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Title of Data Display:  </a:t>
            </a:r>
            <a:r>
              <a:rPr lang="en-US" sz="1200" dirty="0" smtClean="0"/>
              <a:t>Central Peaks</a:t>
            </a:r>
          </a:p>
          <a:p>
            <a:r>
              <a:rPr lang="en-US" sz="1200" b="1" dirty="0" smtClean="0"/>
              <a:t>Type of Data Display:  </a:t>
            </a:r>
            <a:r>
              <a:rPr lang="en-US" sz="1200" dirty="0" smtClean="0"/>
              <a:t>Image Illustration</a:t>
            </a:r>
          </a:p>
          <a:p>
            <a:r>
              <a:rPr lang="en-US" sz="1200" b="1" dirty="0" smtClean="0"/>
              <a:t>Summary of data display:  </a:t>
            </a:r>
            <a:r>
              <a:rPr lang="en-US" sz="1200" dirty="0" smtClean="0"/>
              <a:t>This data display is illustrating 2 craters on Earth with central peaks.</a:t>
            </a:r>
          </a:p>
          <a:p>
            <a:endParaRPr lang="en-US" sz="1200" b="1" dirty="0"/>
          </a:p>
          <a:p>
            <a:r>
              <a:rPr lang="en-US" sz="1200" b="1" dirty="0" smtClean="0"/>
              <a:t>Observation #1:</a:t>
            </a:r>
            <a:r>
              <a:rPr lang="en-US" sz="1200" dirty="0" smtClean="0"/>
              <a:t> Central peaks in these images are very difficult to identify.  </a:t>
            </a:r>
          </a:p>
          <a:p>
            <a:r>
              <a:rPr lang="en-US" sz="1200" b="1" dirty="0" smtClean="0"/>
              <a:t>Observation #2:</a:t>
            </a:r>
            <a:r>
              <a:rPr lang="en-US" sz="1200" dirty="0" smtClean="0"/>
              <a:t> Craters appear to have been modified by water (and possibly ice) as well as perhaps wind or environmental factors associated with a very desert-like environment.  </a:t>
            </a:r>
          </a:p>
          <a:p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689</Words>
  <Application>Microsoft Office PowerPoint</Application>
  <PresentationFormat>On-screen Show (4:3)</PresentationFormat>
  <Paragraphs>53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pgraff</dc:creator>
  <cp:lastModifiedBy>pgraff</cp:lastModifiedBy>
  <cp:revision>9</cp:revision>
  <dcterms:created xsi:type="dcterms:W3CDTF">2013-04-07T22:49:23Z</dcterms:created>
  <dcterms:modified xsi:type="dcterms:W3CDTF">2013-04-11T15:07:22Z</dcterms:modified>
</cp:coreProperties>
</file>